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Gelasio"/>
      <p:regular r:id="rId17"/>
    </p:embeddedFont>
    <p:embeddedFont>
      <p:font typeface="Gelasio"/>
      <p:regular r:id="rId18"/>
    </p:embeddedFont>
    <p:embeddedFont>
      <p:font typeface="Gelasio"/>
      <p:regular r:id="rId19"/>
    </p:embeddedFont>
    <p:embeddedFont>
      <p:font typeface="Gelasio"/>
      <p:regular r:id="rId20"/>
    </p:embeddedFont>
    <p:embeddedFont>
      <p:font typeface="Lato"/>
      <p:regular r:id="rId21"/>
    </p:embeddedFont>
    <p:embeddedFont>
      <p:font typeface="Lato"/>
      <p:regular r:id="rId22"/>
    </p:embeddedFont>
    <p:embeddedFont>
      <p:font typeface="Lato"/>
      <p:regular r:id="rId23"/>
    </p:embeddedFont>
    <p:embeddedFont>
      <p:font typeface="La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hyperlink" Target="https://developer.android.com/studio" TargetMode="External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103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Introduction à la plateforme Android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8681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Qu'est-ce qu'Android ?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 Un système d'exploitation open source.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4861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Android a évolué de Cupcake à Android 14, appelé Upside Down Cake.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10420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 2023, Android domine le marché mondial avec 71% des parts.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573917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746790"/>
            <a:ext cx="347663" cy="34766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756440" y="5722263"/>
            <a:ext cx="174771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by mehdi mtir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054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Plateforme puissante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79999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Android offre une flexibilité unique pour le développement mobile.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422583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Android Studio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22583" y="379999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Un environnement complet, performant et essentiel pour les développeurs.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3706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30906" y="5370671"/>
            <a:ext cx="32380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Maîtrise des concepts clés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586109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Indispensable pour créer des applications Android de haute qualité.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425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Versions d'Android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466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Nouveautés clés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43709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KitKat, Lollipop, Marshmallow, chacune a apporté des améliorations importantes.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9466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08983" y="29466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API Levels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08983" y="3437096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Cruciaux pour garantir la compatibilité des applications sur diverses versions.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3706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Android 14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8610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Renforce la confidentialité, personnalisation et accessibilité utilisateur.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9461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Fragmentation Android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Définition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Diversité des fabricants, modèles et versions OS créent la fragmentation.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36397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Impact sur le développement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Nécessite des tests sur plusieurs appareils pour assurer la compatibilité.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Gestion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Outils comme Android Compatibility Definition Document (CDD) aident à contrôler.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1634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Architecture Matérielle Android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7406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208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Architecture ARM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69891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Majoritairement utilisée dans les appareils Android pour efficacité et performance.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97406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2084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Support matériel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69891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Les drivers et le support des constructeurs sont essentiels au bon fonctionnement.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48870"/>
            <a:ext cx="7556421" cy="1764387"/>
          </a:xfrm>
          <a:prstGeom prst="roundRect">
            <a:avLst>
              <a:gd name="adj" fmla="val 539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4833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Exemples de chipsets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97372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Qualcomm Snapdragon 8 Gen 3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224" y="6415921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MediaTek Dimensity 9300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79194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Configuration d'Android Studio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Téléchargement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Disponible sur </a:t>
            </a:r>
            <a:pPr algn="l" indent="0" marL="0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6F6F5D"/>
                </a:solidFill>
                <a:latin typeface="Lato" pitchFamily="34" charset="0"/>
                <a:ea typeface="Lato" pitchFamily="34" charset="-122"/>
                <a:cs typeface="Lato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developer.android.com/studio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Prérequis système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Minimum 8 Go RAM, 8 Go d’espace disque recommandé pour fluidité.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Gestion SDK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Inclut les outils essentiels pour le développement et la mise à jour.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218" y="622340"/>
            <a:ext cx="5644515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L'Émulateur Android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90218" y="1666518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3580" y="1899880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Création AVD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3580" y="2387918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Configurez des appareils virtuels pour simuler différents téléphones.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0218" y="3208139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23580" y="3441502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Avantages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3580" y="3929539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Tests rapides sans nécessiter d’appareil physique.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0218" y="4749760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3580" y="4983123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Inconvénients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3580" y="5471160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Moins performant qu’un vrai appareil, avec des limites matérielles.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0218" y="6291382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23580" y="6524744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Version 33.1.23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23580" y="7012781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Optimisations des performances pour une meilleure expérience.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6399" y="975836"/>
            <a:ext cx="7011591" cy="639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Débogage dans Android Studio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946666" y="1922502"/>
            <a:ext cx="22860" cy="5331262"/>
          </a:xfrm>
          <a:prstGeom prst="roundRect">
            <a:avLst>
              <a:gd name="adj" fmla="val 376113"/>
            </a:avLst>
          </a:prstGeom>
          <a:solidFill>
            <a:srgbClr val="CECEC9"/>
          </a:solidFill>
          <a:ln/>
        </p:spPr>
      </p:sp>
      <p:sp>
        <p:nvSpPr>
          <p:cNvPr id="5" name="Shape 2"/>
          <p:cNvSpPr/>
          <p:nvPr/>
        </p:nvSpPr>
        <p:spPr>
          <a:xfrm>
            <a:off x="1154073" y="2371606"/>
            <a:ext cx="614124" cy="22860"/>
          </a:xfrm>
          <a:prstGeom prst="roundRect">
            <a:avLst>
              <a:gd name="adj" fmla="val 376113"/>
            </a:avLst>
          </a:prstGeom>
          <a:solidFill>
            <a:srgbClr val="CECEC9"/>
          </a:solidFill>
          <a:ln/>
        </p:spPr>
      </p:sp>
      <p:sp>
        <p:nvSpPr>
          <p:cNvPr id="6" name="Shape 3"/>
          <p:cNvSpPr/>
          <p:nvPr/>
        </p:nvSpPr>
        <p:spPr>
          <a:xfrm>
            <a:off x="716399" y="2152769"/>
            <a:ext cx="460534" cy="460534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93135" y="2191167"/>
            <a:ext cx="307062" cy="383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970246" y="2127171"/>
            <a:ext cx="2558891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Debugger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970246" y="2569726"/>
            <a:ext cx="645735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Points d’arrêt et inspection des variables pour comprendre le code.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154073" y="3755588"/>
            <a:ext cx="614124" cy="22860"/>
          </a:xfrm>
          <a:prstGeom prst="roundRect">
            <a:avLst>
              <a:gd name="adj" fmla="val 376113"/>
            </a:avLst>
          </a:prstGeom>
          <a:solidFill>
            <a:srgbClr val="CECEC9"/>
          </a:solidFill>
          <a:ln/>
        </p:spPr>
      </p:sp>
      <p:sp>
        <p:nvSpPr>
          <p:cNvPr id="11" name="Shape 8"/>
          <p:cNvSpPr/>
          <p:nvPr/>
        </p:nvSpPr>
        <p:spPr>
          <a:xfrm>
            <a:off x="716399" y="3536752"/>
            <a:ext cx="460534" cy="460534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93135" y="3575149"/>
            <a:ext cx="307062" cy="383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1970246" y="3511153"/>
            <a:ext cx="2558891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Android Debug Bridge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1970246" y="3953708"/>
            <a:ext cx="645735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Permet la communication directe avec les appareils Android.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54073" y="5139571"/>
            <a:ext cx="614124" cy="22860"/>
          </a:xfrm>
          <a:prstGeom prst="roundRect">
            <a:avLst>
              <a:gd name="adj" fmla="val 376113"/>
            </a:avLst>
          </a:prstGeom>
          <a:solidFill>
            <a:srgbClr val="CECEC9"/>
          </a:solidFill>
          <a:ln/>
        </p:spPr>
      </p:sp>
      <p:sp>
        <p:nvSpPr>
          <p:cNvPr id="16" name="Shape 13"/>
          <p:cNvSpPr/>
          <p:nvPr/>
        </p:nvSpPr>
        <p:spPr>
          <a:xfrm>
            <a:off x="716399" y="4920734"/>
            <a:ext cx="460534" cy="460534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93135" y="4959132"/>
            <a:ext cx="307062" cy="383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1970246" y="4895136"/>
            <a:ext cx="2558891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Logcat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1970246" y="5337691"/>
            <a:ext cx="645735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Affichage des logs système et erreurs d’application en temps réel.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1154073" y="6523553"/>
            <a:ext cx="614124" cy="22860"/>
          </a:xfrm>
          <a:prstGeom prst="roundRect">
            <a:avLst>
              <a:gd name="adj" fmla="val 376113"/>
            </a:avLst>
          </a:prstGeom>
          <a:solidFill>
            <a:srgbClr val="CECEC9"/>
          </a:solidFill>
          <a:ln/>
        </p:spPr>
      </p:sp>
      <p:sp>
        <p:nvSpPr>
          <p:cNvPr id="21" name="Shape 18"/>
          <p:cNvSpPr/>
          <p:nvPr/>
        </p:nvSpPr>
        <p:spPr>
          <a:xfrm>
            <a:off x="716399" y="6304717"/>
            <a:ext cx="460534" cy="460534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793135" y="6343114"/>
            <a:ext cx="307062" cy="383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400" dirty="0"/>
          </a:p>
        </p:txBody>
      </p:sp>
      <p:sp>
        <p:nvSpPr>
          <p:cNvPr id="23" name="Text 20"/>
          <p:cNvSpPr/>
          <p:nvPr/>
        </p:nvSpPr>
        <p:spPr>
          <a:xfrm>
            <a:off x="1970246" y="6279118"/>
            <a:ext cx="2558891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Profiler</a:t>
            </a:r>
            <a:endParaRPr lang="en-US" sz="2000" dirty="0"/>
          </a:p>
        </p:txBody>
      </p:sp>
      <p:sp>
        <p:nvSpPr>
          <p:cNvPr id="24" name="Text 21"/>
          <p:cNvSpPr/>
          <p:nvPr/>
        </p:nvSpPr>
        <p:spPr>
          <a:xfrm>
            <a:off x="1970246" y="6721673"/>
            <a:ext cx="6457355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Analyse détaillée des performances CPU, mémoire, et réseau.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54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Outils Profiler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CPU Usage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799999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Détection des goulots d’étranglement dans l’exécution.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30958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08983" y="33095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Profilage mémoire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08983" y="3799999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Identification et résolution des fuites mémoire.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37067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3706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Monitoring réseau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86109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Analyse des requêtes HTTP et consommation de données réseau.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08542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Concepts Clés : Activities, Intents, Manifest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Activities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Représentent les écrans d’interface utilisateur dans une application.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Intents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Permettent la communication entre composants (Activities, Services).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Manifest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Fichier XML décrivant structure, permissions et composants de l’application.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2025-04-24T15:02:25Z</dcterms:created>
  <dcterms:modified xsi:type="dcterms:W3CDTF">2025-04-24T15:02:25Z</dcterms:modified>
</cp:coreProperties>
</file>